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FD88-3B43-4E9F-8533-DEB7A59AFA23}" type="datetimeFigureOut">
              <a:rPr lang="es-CO" smtClean="0"/>
              <a:t>27/05/2012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570-4089-49A5-9B5A-DED3718E426A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FD88-3B43-4E9F-8533-DEB7A59AFA23}" type="datetimeFigureOut">
              <a:rPr lang="es-CO" smtClean="0"/>
              <a:t>27/05/2012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570-4089-49A5-9B5A-DED3718E426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FD88-3B43-4E9F-8533-DEB7A59AFA23}" type="datetimeFigureOut">
              <a:rPr lang="es-CO" smtClean="0"/>
              <a:t>27/05/2012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570-4089-49A5-9B5A-DED3718E426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FD88-3B43-4E9F-8533-DEB7A59AFA23}" type="datetimeFigureOut">
              <a:rPr lang="es-CO" smtClean="0"/>
              <a:t>27/05/2012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570-4089-49A5-9B5A-DED3718E426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FD88-3B43-4E9F-8533-DEB7A59AFA23}" type="datetimeFigureOut">
              <a:rPr lang="es-CO" smtClean="0"/>
              <a:t>27/05/2012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570-4089-49A5-9B5A-DED3718E426A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FD88-3B43-4E9F-8533-DEB7A59AFA23}" type="datetimeFigureOut">
              <a:rPr lang="es-CO" smtClean="0"/>
              <a:t>27/05/2012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570-4089-49A5-9B5A-DED3718E426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FD88-3B43-4E9F-8533-DEB7A59AFA23}" type="datetimeFigureOut">
              <a:rPr lang="es-CO" smtClean="0"/>
              <a:t>27/05/2012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570-4089-49A5-9B5A-DED3718E426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FD88-3B43-4E9F-8533-DEB7A59AFA23}" type="datetimeFigureOut">
              <a:rPr lang="es-CO" smtClean="0"/>
              <a:t>27/05/2012</a:t>
            </a:fld>
            <a:endParaRPr lang="es-CO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286570-4089-49A5-9B5A-DED3718E426A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FD88-3B43-4E9F-8533-DEB7A59AFA23}" type="datetimeFigureOut">
              <a:rPr lang="es-CO" smtClean="0"/>
              <a:t>27/05/2012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570-4089-49A5-9B5A-DED3718E426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FD88-3B43-4E9F-8533-DEB7A59AFA23}" type="datetimeFigureOut">
              <a:rPr lang="es-CO" smtClean="0"/>
              <a:t>27/05/2012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0286570-4089-49A5-9B5A-DED3718E426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FB4FD88-3B43-4E9F-8533-DEB7A59AFA23}" type="datetimeFigureOut">
              <a:rPr lang="es-CO" smtClean="0"/>
              <a:t>27/05/2012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570-4089-49A5-9B5A-DED3718E426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FB4FD88-3B43-4E9F-8533-DEB7A59AFA23}" type="datetimeFigureOut">
              <a:rPr lang="es-CO" smtClean="0"/>
              <a:t>27/05/2012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0286570-4089-49A5-9B5A-DED3718E426A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0"/>
            <a:ext cx="7851648" cy="1828800"/>
          </a:xfrm>
        </p:spPr>
        <p:txBody>
          <a:bodyPr/>
          <a:lstStyle/>
          <a:p>
            <a:pPr algn="ctr"/>
            <a:r>
              <a:rPr lang="es-CO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Correo electrónico Internet</a:t>
            </a:r>
            <a:endParaRPr lang="es-CO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568952" cy="5373216"/>
          </a:xfrm>
        </p:spPr>
        <p:txBody>
          <a:bodyPr anchor="t"/>
          <a:lstStyle/>
          <a:p>
            <a:pPr algn="l"/>
            <a:r>
              <a:rPr lang="es-CO" dirty="0" smtClean="0"/>
              <a:t>El correo electrónico es la aplicación distribuida que</a:t>
            </a:r>
          </a:p>
          <a:p>
            <a:pPr algn="l"/>
            <a:r>
              <a:rPr lang="es-CO" dirty="0" smtClean="0"/>
              <a:t>permite enviar mensajes electrónicos por medio de sistemas</a:t>
            </a:r>
          </a:p>
          <a:p>
            <a:pPr algn="l"/>
            <a:r>
              <a:rPr lang="es-CO" dirty="0" smtClean="0"/>
              <a:t>informáticos</a:t>
            </a:r>
            <a:r>
              <a:rPr lang="es-CO" dirty="0" smtClean="0"/>
              <a:t>.</a:t>
            </a:r>
          </a:p>
          <a:p>
            <a:pPr algn="l"/>
            <a:r>
              <a:rPr lang="es-CO" dirty="0" smtClean="0"/>
              <a:t>Al especificar esta aplicación, se consideró adecuado que todas sus</a:t>
            </a:r>
          </a:p>
          <a:p>
            <a:pPr algn="l"/>
            <a:r>
              <a:rPr lang="es-CO" dirty="0" smtClean="0"/>
              <a:t>características siguieran las ideas básicas del correo postal:</a:t>
            </a:r>
          </a:p>
          <a:p>
            <a:pPr algn="l"/>
            <a:r>
              <a:rPr lang="es-CO" dirty="0" smtClean="0"/>
              <a:t>• Las operaciones permiten básicamente enviar mensajes y recibirlos.</a:t>
            </a:r>
          </a:p>
          <a:p>
            <a:pPr algn="l"/>
            <a:r>
              <a:rPr lang="es-CO" dirty="0" smtClean="0"/>
              <a:t>• Los elementos son equivalentes a los mensajes, los usuarios, las</a:t>
            </a:r>
          </a:p>
          <a:p>
            <a:pPr algn="l"/>
            <a:r>
              <a:rPr lang="es-CO" dirty="0" smtClean="0"/>
              <a:t>oficinas de correo y los buzones.</a:t>
            </a:r>
          </a:p>
          <a:p>
            <a:pPr algn="l"/>
            <a:r>
              <a:rPr lang="es-CO" dirty="0" smtClean="0"/>
              <a:t>• La funcionalidad está basada en la filosofía del almacenamiento y</a:t>
            </a:r>
          </a:p>
          <a:p>
            <a:pPr algn="l"/>
            <a:r>
              <a:rPr lang="es-CO" dirty="0" smtClean="0"/>
              <a:t>el reenvío: cuando un mensaje llega a una oficina de correos, esta</a:t>
            </a:r>
          </a:p>
          <a:p>
            <a:pPr algn="l"/>
            <a:r>
              <a:rPr lang="es-CO" dirty="0" smtClean="0"/>
              <a:t>última lo almacena y no lo reenvía hasta el momento en que lo considera</a:t>
            </a:r>
          </a:p>
          <a:p>
            <a:pPr algn="l"/>
            <a:r>
              <a:rPr lang="es-CO" dirty="0" smtClean="0"/>
              <a:t>oportuno. De este modo, los mensajes van de oficina de correos</a:t>
            </a:r>
          </a:p>
          <a:p>
            <a:pPr algn="l"/>
            <a:r>
              <a:rPr lang="es-CO" dirty="0" smtClean="0"/>
              <a:t>en oficina de correos hasta que llegan al destinatario.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i="1" dirty="0" smtClean="0">
                <a:solidFill>
                  <a:srgbClr val="C00000"/>
                </a:solidFill>
              </a:rPr>
              <a:t>Acceso simple a los buzones de correo: el POP3</a:t>
            </a:r>
            <a:endParaRPr lang="es-CO" i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/>
          </a:bodyPr>
          <a:lstStyle/>
          <a:p>
            <a:r>
              <a:rPr lang="es-CO" dirty="0" smtClean="0"/>
              <a:t>En sistemas pequeños no es práctico, ni usual, soportar el </a:t>
            </a:r>
            <a:r>
              <a:rPr lang="es-CO" dirty="0" smtClean="0"/>
              <a:t>SMTP, puesto </a:t>
            </a:r>
            <a:r>
              <a:rPr lang="es-CO" dirty="0" smtClean="0"/>
              <a:t>que implica tener el sistema conectado y dispuesto a </a:t>
            </a:r>
            <a:r>
              <a:rPr lang="es-CO" dirty="0" smtClean="0"/>
              <a:t>recibir mensajes </a:t>
            </a:r>
            <a:r>
              <a:rPr lang="es-CO" dirty="0" smtClean="0"/>
              <a:t>en cualquier momento. Por este motivo, se vio la </a:t>
            </a:r>
            <a:r>
              <a:rPr lang="es-CO" dirty="0" smtClean="0"/>
              <a:t>necesidad de </a:t>
            </a:r>
            <a:r>
              <a:rPr lang="es-CO" dirty="0" smtClean="0"/>
              <a:t>definir un protocolo que permitiera la recuperación de </a:t>
            </a:r>
            <a:r>
              <a:rPr lang="es-CO" dirty="0" smtClean="0"/>
              <a:t>mensajes de </a:t>
            </a:r>
            <a:r>
              <a:rPr lang="es-CO" dirty="0" smtClean="0"/>
              <a:t>buzones de correo remotos y se definió el POP3</a:t>
            </a:r>
            <a:r>
              <a:rPr lang="es-CO" dirty="0" smtClean="0"/>
              <a:t>.</a:t>
            </a:r>
          </a:p>
          <a:p>
            <a:r>
              <a:rPr lang="es-CO" dirty="0" smtClean="0"/>
              <a:t>El POP3 se basa en comunicaciones TCP sobre el puerto 110.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i="1" dirty="0" smtClean="0">
                <a:solidFill>
                  <a:srgbClr val="C00000"/>
                </a:solidFill>
              </a:rPr>
              <a:t>Modelo del POP3</a:t>
            </a:r>
            <a:endParaRPr lang="es-CO" b="1" i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363272" cy="5257800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/>
              <a:t>El modelo funcional del POP3 se basa en los elementos siguientes</a:t>
            </a:r>
            <a:r>
              <a:rPr lang="es-CO" dirty="0" smtClean="0"/>
              <a:t>:</a:t>
            </a:r>
          </a:p>
          <a:p>
            <a:endParaRPr lang="es-CO" dirty="0" smtClean="0"/>
          </a:p>
          <a:p>
            <a:r>
              <a:rPr lang="es-CO" dirty="0" smtClean="0"/>
              <a:t>• </a:t>
            </a:r>
            <a:r>
              <a:rPr lang="es-CO" b="1" i="1" dirty="0" smtClean="0"/>
              <a:t>Agente de usuario: </a:t>
            </a:r>
            <a:r>
              <a:rPr lang="es-CO" dirty="0" smtClean="0"/>
              <a:t>utiliza el cliente POP3 para acceder a </a:t>
            </a:r>
            <a:r>
              <a:rPr lang="es-CO" dirty="0" smtClean="0"/>
              <a:t>su correo.</a:t>
            </a:r>
          </a:p>
          <a:p>
            <a:pPr>
              <a:buNone/>
            </a:pPr>
            <a:endParaRPr lang="es-CO" dirty="0" smtClean="0"/>
          </a:p>
          <a:p>
            <a:r>
              <a:rPr lang="es-CO" b="1" i="1" dirty="0" smtClean="0"/>
              <a:t>• Cliente POP3: </a:t>
            </a:r>
            <a:r>
              <a:rPr lang="es-CO" dirty="0" smtClean="0"/>
              <a:t>se comunica con el servidor POP3 por medio </a:t>
            </a:r>
            <a:r>
              <a:rPr lang="es-CO" dirty="0" smtClean="0"/>
              <a:t>del protocolo </a:t>
            </a:r>
            <a:r>
              <a:rPr lang="es-CO" dirty="0" smtClean="0"/>
              <a:t>POP3 para acceder a su buzón de correo</a:t>
            </a:r>
            <a:r>
              <a:rPr lang="es-CO" dirty="0" smtClean="0"/>
              <a:t>.</a:t>
            </a:r>
          </a:p>
          <a:p>
            <a:pPr>
              <a:buNone/>
            </a:pPr>
            <a:endParaRPr lang="es-CO" dirty="0" smtClean="0"/>
          </a:p>
          <a:p>
            <a:r>
              <a:rPr lang="es-CO" b="1" i="1" dirty="0" smtClean="0"/>
              <a:t>• Servidor POP3: </a:t>
            </a:r>
            <a:r>
              <a:rPr lang="es-CO" dirty="0" smtClean="0"/>
              <a:t>recibe peticiones de los clientes POP3 y se las </a:t>
            </a:r>
            <a:r>
              <a:rPr lang="es-CO" dirty="0" smtClean="0"/>
              <a:t>sirve accediendo </a:t>
            </a:r>
            <a:r>
              <a:rPr lang="es-CO" dirty="0" smtClean="0"/>
              <a:t>a los buzones correspondientes.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-315416"/>
            <a:ext cx="7931224" cy="2506290"/>
          </a:xfrm>
        </p:spPr>
        <p:txBody>
          <a:bodyPr>
            <a:normAutofit/>
          </a:bodyPr>
          <a:lstStyle/>
          <a:p>
            <a:r>
              <a:rPr lang="es-CO" sz="2800" dirty="0" smtClean="0"/>
              <a:t>En la figura siguiente se presentan los elementos del modelo </a:t>
            </a:r>
            <a:r>
              <a:rPr lang="es-CO" sz="2800" dirty="0" smtClean="0"/>
              <a:t>funcional del </a:t>
            </a:r>
            <a:r>
              <a:rPr lang="es-CO" sz="2800" dirty="0" smtClean="0"/>
              <a:t>POP3 integrados en un sistema en el que se utiliza el </a:t>
            </a:r>
            <a:r>
              <a:rPr lang="es-CO" sz="2800" dirty="0" smtClean="0"/>
              <a:t>SMTP para </a:t>
            </a:r>
            <a:r>
              <a:rPr lang="es-CO" sz="2800" dirty="0" smtClean="0"/>
              <a:t>enviar el correo, y el POP3 para acceder a los buzones:</a:t>
            </a:r>
            <a:endParaRPr lang="es-CO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003507"/>
            <a:ext cx="8496944" cy="452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b="1" dirty="0" smtClean="0">
                <a:solidFill>
                  <a:srgbClr val="C00000"/>
                </a:solidFill>
              </a:rPr>
              <a:t>Acceso complejo a los buzones de </a:t>
            </a:r>
            <a:r>
              <a:rPr lang="es-CO" b="1" dirty="0" smtClean="0">
                <a:solidFill>
                  <a:srgbClr val="C00000"/>
                </a:solidFill>
              </a:rPr>
              <a:t>correo: el </a:t>
            </a:r>
            <a:r>
              <a:rPr lang="es-CO" b="1" dirty="0" smtClean="0">
                <a:solidFill>
                  <a:srgbClr val="C00000"/>
                </a:solidFill>
              </a:rPr>
              <a:t>IMAP4rev1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25144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/>
              <a:t>El protocolo de acceso a mensajes Internet, versión </a:t>
            </a:r>
            <a:r>
              <a:rPr lang="es-CO" dirty="0" smtClean="0"/>
              <a:t>4rev1, IMAP4rev1</a:t>
            </a:r>
            <a:r>
              <a:rPr lang="es-CO" dirty="0" smtClean="0"/>
              <a:t>, permite al cliente acceder a los mensajes de </a:t>
            </a:r>
            <a:r>
              <a:rPr lang="es-CO" dirty="0" smtClean="0"/>
              <a:t>correo electrónico </a:t>
            </a:r>
            <a:r>
              <a:rPr lang="es-CO" dirty="0" smtClean="0"/>
              <a:t>de un servidor y manipularlos</a:t>
            </a:r>
            <a:r>
              <a:rPr lang="es-CO" dirty="0" smtClean="0"/>
              <a:t>.</a:t>
            </a:r>
          </a:p>
          <a:p>
            <a:pPr>
              <a:buNone/>
            </a:pPr>
            <a:endParaRPr lang="es-CO" dirty="0" smtClean="0"/>
          </a:p>
          <a:p>
            <a:r>
              <a:rPr lang="es-CO" dirty="0" smtClean="0"/>
              <a:t>El IMAP4rev1 (a partir de ahora lo llamaremos </a:t>
            </a:r>
            <a:r>
              <a:rPr lang="es-CO" i="1" dirty="0" smtClean="0"/>
              <a:t>IMAP4) permite </a:t>
            </a:r>
            <a:r>
              <a:rPr lang="es-CO" i="1" dirty="0" smtClean="0"/>
              <a:t>al </a:t>
            </a:r>
            <a:r>
              <a:rPr lang="es-CO" dirty="0" smtClean="0"/>
              <a:t>usuario </a:t>
            </a:r>
            <a:r>
              <a:rPr lang="es-CO" dirty="0" smtClean="0"/>
              <a:t>disponer de diferentes buzones estructurados de manera </a:t>
            </a:r>
            <a:r>
              <a:rPr lang="es-CO" dirty="0" smtClean="0"/>
              <a:t>jerárquica y</a:t>
            </a:r>
            <a:r>
              <a:rPr lang="es-CO" dirty="0" smtClean="0"/>
              <a:t>, al mismo tiempo, poderlos manipular de manera </a:t>
            </a:r>
            <a:r>
              <a:rPr lang="es-CO" dirty="0" smtClean="0"/>
              <a:t>remota, tal </a:t>
            </a:r>
            <a:r>
              <a:rPr lang="es-CO" dirty="0" smtClean="0"/>
              <a:t>como se hace con los buzones locales</a:t>
            </a:r>
            <a:r>
              <a:rPr lang="es-CO" dirty="0" smtClean="0"/>
              <a:t>.</a:t>
            </a:r>
          </a:p>
          <a:p>
            <a:r>
              <a:rPr lang="es-CO" dirty="0" smtClean="0"/>
              <a:t>se utiliza el TCP y, en este caso, se utiliza </a:t>
            </a:r>
            <a:r>
              <a:rPr lang="es-CO" dirty="0" smtClean="0"/>
              <a:t>el puerto </a:t>
            </a:r>
            <a:r>
              <a:rPr lang="es-CO" dirty="0" smtClean="0"/>
              <a:t>143. 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rgbClr val="C00000"/>
                </a:solidFill>
              </a:rPr>
              <a:t>Modelo del IMAP4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291264" cy="4997152"/>
          </a:xfrm>
        </p:spPr>
        <p:txBody>
          <a:bodyPr>
            <a:normAutofit fontScale="85000" lnSpcReduction="20000"/>
          </a:bodyPr>
          <a:lstStyle/>
          <a:p>
            <a:r>
              <a:rPr lang="es-CO" dirty="0" smtClean="0"/>
              <a:t>El modelo funcional del IMAP4 se basa en los elementos que </a:t>
            </a:r>
            <a:r>
              <a:rPr lang="es-CO" dirty="0" smtClean="0"/>
              <a:t>presentamos a </a:t>
            </a:r>
            <a:r>
              <a:rPr lang="es-CO" dirty="0" smtClean="0"/>
              <a:t>continuación</a:t>
            </a:r>
            <a:r>
              <a:rPr lang="es-CO" dirty="0" smtClean="0"/>
              <a:t>:</a:t>
            </a:r>
          </a:p>
          <a:p>
            <a:pPr>
              <a:buNone/>
            </a:pPr>
            <a:endParaRPr lang="es-CO" dirty="0" smtClean="0"/>
          </a:p>
          <a:p>
            <a:r>
              <a:rPr lang="es-CO" b="1" dirty="0" smtClean="0"/>
              <a:t>• Agente de usuario: </a:t>
            </a:r>
            <a:r>
              <a:rPr lang="es-CO" dirty="0" smtClean="0"/>
              <a:t>utiliza el cliente IMAP4 para leer el correo </a:t>
            </a:r>
            <a:r>
              <a:rPr lang="es-CO" dirty="0" smtClean="0"/>
              <a:t>de su </a:t>
            </a:r>
            <a:r>
              <a:rPr lang="es-CO" dirty="0" smtClean="0"/>
              <a:t>buzón</a:t>
            </a:r>
            <a:r>
              <a:rPr lang="es-CO" dirty="0" smtClean="0"/>
              <a:t>.</a:t>
            </a:r>
          </a:p>
          <a:p>
            <a:pPr>
              <a:buNone/>
            </a:pPr>
            <a:endParaRPr lang="es-CO" dirty="0" smtClean="0"/>
          </a:p>
          <a:p>
            <a:r>
              <a:rPr lang="es-CO" b="1" dirty="0" smtClean="0"/>
              <a:t>• Cliente IMAP4: </a:t>
            </a:r>
            <a:r>
              <a:rPr lang="es-CO" dirty="0" smtClean="0"/>
              <a:t>se comunica con el servidor IMAP4 por medio </a:t>
            </a:r>
            <a:r>
              <a:rPr lang="es-CO" dirty="0" smtClean="0"/>
              <a:t>del IMAP4 </a:t>
            </a:r>
            <a:r>
              <a:rPr lang="es-CO" dirty="0" smtClean="0"/>
              <a:t>para acceder a su buzón de correo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smtClean="0"/>
              <a:t> </a:t>
            </a:r>
          </a:p>
          <a:p>
            <a:pPr>
              <a:buNone/>
            </a:pPr>
            <a:r>
              <a:rPr lang="es-CO" dirty="0" smtClean="0"/>
              <a:t>   </a:t>
            </a:r>
            <a:r>
              <a:rPr lang="es-CO" b="1" i="1" dirty="0" smtClean="0"/>
              <a:t>• </a:t>
            </a:r>
            <a:r>
              <a:rPr lang="es-CO" b="1" i="1" dirty="0" smtClean="0"/>
              <a:t>Servidor IMAP4: </a:t>
            </a:r>
            <a:r>
              <a:rPr lang="es-CO" dirty="0" smtClean="0"/>
              <a:t>recibe peticiones de los clientes IMAP4 y se </a:t>
            </a:r>
            <a:r>
              <a:rPr lang="es-CO" dirty="0" smtClean="0"/>
              <a:t>las sirve </a:t>
            </a:r>
            <a:r>
              <a:rPr lang="es-CO" dirty="0" smtClean="0"/>
              <a:t>accediendo a los buzones correspondientes.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4017"/>
            <a:ext cx="8496944" cy="652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403648" y="1052736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dirty="0" smtClean="0">
                <a:solidFill>
                  <a:srgbClr val="C00000"/>
                </a:solidFill>
                <a:latin typeface="Algerian" pitchFamily="82" charset="0"/>
              </a:rPr>
              <a:t>MUCHAS GRACIAS POR SU ATENCION PRESTADA.</a:t>
            </a:r>
            <a:endParaRPr lang="es-CO" sz="3600" dirty="0">
              <a:solidFill>
                <a:srgbClr val="C00000"/>
              </a:solidFill>
              <a:latin typeface="Algerian" pitchFamily="82" charset="0"/>
            </a:endParaRPr>
          </a:p>
        </p:txBody>
      </p:sp>
      <p:pic>
        <p:nvPicPr>
          <p:cNvPr id="4100" name="Picture 4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708920"/>
            <a:ext cx="2609088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264696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/>
              <a:t>Para llevar a cabo esta funcionalidad, se definieron los protocolos siguientes</a:t>
            </a:r>
            <a:r>
              <a:rPr lang="es-CO" dirty="0" smtClean="0"/>
              <a:t>:</a:t>
            </a:r>
          </a:p>
          <a:p>
            <a:pPr>
              <a:buNone/>
            </a:pPr>
            <a:endParaRPr lang="es-CO" dirty="0" smtClean="0"/>
          </a:p>
          <a:p>
            <a:r>
              <a:rPr lang="es-CO" b="1" i="1" dirty="0" smtClean="0"/>
              <a:t>• SMTP </a:t>
            </a:r>
            <a:r>
              <a:rPr lang="es-CO" dirty="0" smtClean="0"/>
              <a:t>(</a:t>
            </a:r>
            <a:r>
              <a:rPr lang="es-CO" i="1" dirty="0" smtClean="0"/>
              <a:t>simple mail transfer </a:t>
            </a:r>
            <a:r>
              <a:rPr lang="es-CO" i="1" dirty="0" err="1" smtClean="0"/>
              <a:t>protocol</a:t>
            </a:r>
            <a:r>
              <a:rPr lang="es-CO" i="1" dirty="0" smtClean="0"/>
              <a:t>), para la transferencia </a:t>
            </a:r>
            <a:r>
              <a:rPr lang="es-CO" i="1" dirty="0" smtClean="0"/>
              <a:t>de </a:t>
            </a:r>
            <a:r>
              <a:rPr lang="es-CO" dirty="0" smtClean="0"/>
              <a:t>mensajes.</a:t>
            </a:r>
          </a:p>
          <a:p>
            <a:pPr>
              <a:buNone/>
            </a:pPr>
            <a:endParaRPr lang="es-CO" dirty="0" smtClean="0"/>
          </a:p>
          <a:p>
            <a:r>
              <a:rPr lang="es-CO" b="1" i="1" dirty="0" smtClean="0"/>
              <a:t>• </a:t>
            </a:r>
            <a:r>
              <a:rPr lang="es-CO" b="1" i="1" dirty="0" smtClean="0"/>
              <a:t>POP3 </a:t>
            </a:r>
            <a:r>
              <a:rPr lang="es-CO" dirty="0" smtClean="0"/>
              <a:t>(</a:t>
            </a:r>
            <a:r>
              <a:rPr lang="es-CO" i="1" dirty="0" smtClean="0"/>
              <a:t>post office </a:t>
            </a:r>
            <a:r>
              <a:rPr lang="es-CO" i="1" dirty="0" err="1" smtClean="0"/>
              <a:t>protocol</a:t>
            </a:r>
            <a:r>
              <a:rPr lang="es-CO" i="1" dirty="0" smtClean="0"/>
              <a:t>), para el acceso simple a buzones </a:t>
            </a:r>
            <a:r>
              <a:rPr lang="es-CO" i="1" dirty="0" smtClean="0"/>
              <a:t>de </a:t>
            </a:r>
            <a:r>
              <a:rPr lang="es-CO" dirty="0" smtClean="0"/>
              <a:t>correo.</a:t>
            </a:r>
          </a:p>
          <a:p>
            <a:pPr>
              <a:buNone/>
            </a:pPr>
            <a:endParaRPr lang="es-CO" dirty="0" smtClean="0"/>
          </a:p>
          <a:p>
            <a:r>
              <a:rPr lang="es-CO" b="1" i="1" dirty="0" smtClean="0"/>
              <a:t>• IMAP4rev1 </a:t>
            </a:r>
            <a:r>
              <a:rPr lang="es-CO" dirty="0" smtClean="0"/>
              <a:t>(</a:t>
            </a:r>
            <a:r>
              <a:rPr lang="es-CO" i="1" dirty="0" smtClean="0"/>
              <a:t>Internet </a:t>
            </a:r>
            <a:r>
              <a:rPr lang="es-CO" i="1" dirty="0" err="1" smtClean="0"/>
              <a:t>message</a:t>
            </a:r>
            <a:r>
              <a:rPr lang="es-CO" i="1" dirty="0" smtClean="0"/>
              <a:t> </a:t>
            </a:r>
            <a:r>
              <a:rPr lang="es-CO" i="1" dirty="0" err="1" smtClean="0"/>
              <a:t>access</a:t>
            </a:r>
            <a:r>
              <a:rPr lang="es-CO" i="1" dirty="0" smtClean="0"/>
              <a:t> </a:t>
            </a:r>
            <a:r>
              <a:rPr lang="es-CO" i="1" dirty="0" err="1" smtClean="0"/>
              <a:t>protocol</a:t>
            </a:r>
            <a:r>
              <a:rPr lang="es-CO" i="1" dirty="0" smtClean="0"/>
              <a:t>), para el </a:t>
            </a:r>
            <a:r>
              <a:rPr lang="es-CO" i="1" dirty="0" smtClean="0"/>
              <a:t>acceso </a:t>
            </a:r>
            <a:r>
              <a:rPr lang="es-CO" dirty="0" smtClean="0"/>
              <a:t>complejo </a:t>
            </a:r>
            <a:r>
              <a:rPr lang="es-CO" dirty="0" smtClean="0"/>
              <a:t>a buzones de correo</a:t>
            </a:r>
            <a:r>
              <a:rPr lang="es-CO" dirty="0" smtClean="0"/>
              <a:t>.</a:t>
            </a:r>
          </a:p>
          <a:p>
            <a:pPr>
              <a:buNone/>
            </a:pPr>
            <a:endParaRPr lang="es-CO" dirty="0" smtClean="0"/>
          </a:p>
          <a:p>
            <a:r>
              <a:rPr lang="es-CO" dirty="0" smtClean="0"/>
              <a:t>También fue necesario definir un formato de mensaje, el RFC </a:t>
            </a:r>
            <a:r>
              <a:rPr lang="es-CO" dirty="0" smtClean="0"/>
              <a:t>822, que </a:t>
            </a:r>
            <a:r>
              <a:rPr lang="es-CO" dirty="0" smtClean="0"/>
              <a:t>con posterioridad se amplió y dio lugar al formato MIME.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8676456" cy="1143000"/>
          </a:xfrm>
        </p:spPr>
        <p:txBody>
          <a:bodyPr>
            <a:normAutofit fontScale="90000"/>
          </a:bodyPr>
          <a:lstStyle/>
          <a:p>
            <a:r>
              <a:rPr lang="es-CO" dirty="0" smtClean="0">
                <a:solidFill>
                  <a:srgbClr val="C00000"/>
                </a:solidFill>
              </a:rPr>
              <a:t>Formato de los mensajes: el RFC 822</a:t>
            </a:r>
            <a:endParaRPr lang="es-CO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257800"/>
          </a:xfrm>
        </p:spPr>
        <p:txBody>
          <a:bodyPr>
            <a:normAutofit/>
          </a:bodyPr>
          <a:lstStyle/>
          <a:p>
            <a:r>
              <a:rPr lang="es-CO" dirty="0" smtClean="0"/>
              <a:t>Antes de describir los diferentes protocolos relacionados con el </a:t>
            </a:r>
            <a:r>
              <a:rPr lang="es-CO" dirty="0" smtClean="0"/>
              <a:t>correo electrónico</a:t>
            </a:r>
            <a:r>
              <a:rPr lang="es-CO" dirty="0" smtClean="0"/>
              <a:t>, es preciso ver cuál es el formato o la norma de </a:t>
            </a:r>
            <a:r>
              <a:rPr lang="es-CO" dirty="0" smtClean="0"/>
              <a:t>los mensajes </a:t>
            </a:r>
            <a:r>
              <a:rPr lang="es-CO" dirty="0" smtClean="0"/>
              <a:t>que se utiliza en el mismo. Este formato recibe el </a:t>
            </a:r>
            <a:r>
              <a:rPr lang="es-CO" dirty="0" smtClean="0"/>
              <a:t>nombre del </a:t>
            </a:r>
            <a:r>
              <a:rPr lang="es-CO" dirty="0" smtClean="0"/>
              <a:t>estándar en que se especifica, RFC 822, y se basa en los </a:t>
            </a:r>
            <a:r>
              <a:rPr lang="es-CO" dirty="0" smtClean="0"/>
              <a:t>elementos típicos </a:t>
            </a:r>
            <a:r>
              <a:rPr lang="es-CO" dirty="0" smtClean="0"/>
              <a:t>de las cartas postales; es decir, el sobre, que contiene </a:t>
            </a:r>
            <a:r>
              <a:rPr lang="es-CO" dirty="0" smtClean="0"/>
              <a:t>la información </a:t>
            </a:r>
            <a:r>
              <a:rPr lang="es-CO" dirty="0" smtClean="0"/>
              <a:t>del destinatario y del remitente de la carta, el </a:t>
            </a:r>
            <a:r>
              <a:rPr lang="es-CO" dirty="0" smtClean="0"/>
              <a:t>contenido, que </a:t>
            </a:r>
            <a:r>
              <a:rPr lang="es-CO" dirty="0" smtClean="0"/>
              <a:t>es el mensaje en sí.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6264696"/>
          </a:xfrm>
        </p:spPr>
        <p:txBody>
          <a:bodyPr>
            <a:normAutofit/>
          </a:bodyPr>
          <a:lstStyle/>
          <a:p>
            <a:r>
              <a:rPr lang="es-CO" dirty="0" smtClean="0"/>
              <a:t>El estándar especifica que los mensajes de correo electrónico </a:t>
            </a:r>
            <a:r>
              <a:rPr lang="es-CO" dirty="0" smtClean="0"/>
              <a:t>están formados </a:t>
            </a:r>
            <a:r>
              <a:rPr lang="es-CO" dirty="0" smtClean="0"/>
              <a:t>por las dos partes siguientes:</a:t>
            </a:r>
          </a:p>
          <a:p>
            <a:r>
              <a:rPr lang="es-CO" b="1" i="1" dirty="0" smtClean="0"/>
              <a:t>• La cabecera, </a:t>
            </a:r>
            <a:r>
              <a:rPr lang="es-CO" dirty="0" smtClean="0"/>
              <a:t>que recoge la información general del </a:t>
            </a:r>
            <a:r>
              <a:rPr lang="es-CO" dirty="0" smtClean="0"/>
              <a:t>mensaje. Equivale </a:t>
            </a:r>
            <a:r>
              <a:rPr lang="es-CO" dirty="0" smtClean="0"/>
              <a:t>al sobre de la carta postal y está formada por una </a:t>
            </a:r>
            <a:r>
              <a:rPr lang="es-CO" dirty="0" smtClean="0"/>
              <a:t>serie de </a:t>
            </a:r>
            <a:r>
              <a:rPr lang="es-CO" dirty="0" smtClean="0"/>
              <a:t>campos de cabecera, cada uno de los cuales incluye un </a:t>
            </a:r>
            <a:r>
              <a:rPr lang="es-CO" dirty="0" smtClean="0"/>
              <a:t>tipo concreto </a:t>
            </a:r>
            <a:r>
              <a:rPr lang="es-CO" dirty="0" smtClean="0"/>
              <a:t>de información.</a:t>
            </a:r>
          </a:p>
          <a:p>
            <a:r>
              <a:rPr lang="es-CO" b="1" i="1" dirty="0" smtClean="0"/>
              <a:t>• El cuerpo del mensaje, </a:t>
            </a:r>
            <a:r>
              <a:rPr lang="es-CO" dirty="0" smtClean="0"/>
              <a:t>que </a:t>
            </a:r>
            <a:r>
              <a:rPr lang="es-CO" dirty="0" smtClean="0"/>
              <a:t>contiene el mensaje en sí</a:t>
            </a:r>
            <a:r>
              <a:rPr lang="es-CO" dirty="0" smtClean="0"/>
              <a:t>. Corresponde al </a:t>
            </a:r>
            <a:r>
              <a:rPr lang="es-CO" dirty="0" smtClean="0"/>
              <a:t>contenido de la carta postal. 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i="1" dirty="0" smtClean="0">
                <a:solidFill>
                  <a:srgbClr val="C00000"/>
                </a:solidFill>
              </a:rPr>
              <a:t>El SMTP</a:t>
            </a:r>
            <a:endParaRPr lang="es-CO" b="1" i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fontScale="77500" lnSpcReduction="20000"/>
          </a:bodyPr>
          <a:lstStyle/>
          <a:p>
            <a:r>
              <a:rPr lang="es-CO" dirty="0" smtClean="0"/>
              <a:t>El SMTP es el protocolo más utilizado en Internet para transferir </a:t>
            </a:r>
            <a:r>
              <a:rPr lang="es-CO" dirty="0" smtClean="0"/>
              <a:t>mensajes de </a:t>
            </a:r>
            <a:r>
              <a:rPr lang="es-CO" dirty="0" smtClean="0"/>
              <a:t>correo electrónico. Proporciona la funcionalidad </a:t>
            </a:r>
            <a:r>
              <a:rPr lang="es-CO" dirty="0" smtClean="0"/>
              <a:t>necesaria para </a:t>
            </a:r>
            <a:r>
              <a:rPr lang="es-CO" dirty="0" smtClean="0"/>
              <a:t>conseguir una transferencia fiable y eficiente de mensajes de </a:t>
            </a:r>
            <a:r>
              <a:rPr lang="es-CO" dirty="0" smtClean="0"/>
              <a:t>correo entre </a:t>
            </a:r>
            <a:r>
              <a:rPr lang="es-CO" dirty="0" smtClean="0"/>
              <a:t>ordenadores que actúan como oficina de correos. </a:t>
            </a:r>
            <a:r>
              <a:rPr lang="es-CO" dirty="0" smtClean="0"/>
              <a:t>Siguiendo las </a:t>
            </a:r>
            <a:r>
              <a:rPr lang="es-CO" dirty="0" smtClean="0"/>
              <a:t>ideas del correo postal, el SMTP se basa en el </a:t>
            </a:r>
            <a:r>
              <a:rPr lang="es-CO" dirty="0" smtClean="0"/>
              <a:t>almacenamiento y </a:t>
            </a:r>
            <a:r>
              <a:rPr lang="es-CO" dirty="0" smtClean="0"/>
              <a:t>el reenvío. Es decir, cuando un mensaje llega a una oficina, </a:t>
            </a:r>
            <a:r>
              <a:rPr lang="es-CO" dirty="0" smtClean="0"/>
              <a:t>queda almacenado </a:t>
            </a:r>
            <a:r>
              <a:rPr lang="es-CO" dirty="0" smtClean="0"/>
              <a:t>en la misma cierto tiempo antes de </a:t>
            </a:r>
            <a:r>
              <a:rPr lang="es-CO" dirty="0" smtClean="0"/>
              <a:t>ser entregado </a:t>
            </a:r>
            <a:r>
              <a:rPr lang="es-CO" dirty="0" smtClean="0"/>
              <a:t>a </a:t>
            </a:r>
            <a:r>
              <a:rPr lang="es-CO" dirty="0" smtClean="0"/>
              <a:t>otra oficina </a:t>
            </a:r>
            <a:r>
              <a:rPr lang="es-CO" dirty="0" smtClean="0"/>
              <a:t>o al destinatario final. Conviene señalar, asimismo, que </a:t>
            </a:r>
            <a:r>
              <a:rPr lang="es-CO" dirty="0" smtClean="0"/>
              <a:t>cada usuario </a:t>
            </a:r>
            <a:r>
              <a:rPr lang="es-CO" dirty="0" smtClean="0"/>
              <a:t>debe disponer de un buzón para recibir mensajes, el </a:t>
            </a:r>
            <a:r>
              <a:rPr lang="es-CO" dirty="0" smtClean="0"/>
              <a:t>cual siempre </a:t>
            </a:r>
            <a:r>
              <a:rPr lang="es-CO" dirty="0" smtClean="0"/>
              <a:t>debe estar asociado a una oficina determinada</a:t>
            </a:r>
            <a:r>
              <a:rPr lang="es-CO" dirty="0" smtClean="0"/>
              <a:t>.</a:t>
            </a:r>
          </a:p>
          <a:p>
            <a:pPr>
              <a:buNone/>
            </a:pPr>
            <a:endParaRPr lang="es-CO" dirty="0" smtClean="0"/>
          </a:p>
          <a:p>
            <a:r>
              <a:rPr lang="es-CO" dirty="0" smtClean="0"/>
              <a:t>El SMTP está basado en conexiones TCP y el puerto que tiene </a:t>
            </a:r>
            <a:r>
              <a:rPr lang="es-CO" dirty="0" smtClean="0"/>
              <a:t>asignado es </a:t>
            </a:r>
            <a:r>
              <a:rPr lang="es-CO" dirty="0" smtClean="0"/>
              <a:t>el 25.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i="1" dirty="0" smtClean="0">
                <a:solidFill>
                  <a:srgbClr val="C00000"/>
                </a:solidFill>
              </a:rPr>
              <a:t>Modelo del SMTP</a:t>
            </a:r>
            <a:endParaRPr lang="es-CO" b="1" i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589240"/>
          </a:xfrm>
        </p:spPr>
        <p:txBody>
          <a:bodyPr>
            <a:normAutofit fontScale="70000" lnSpcReduction="20000"/>
          </a:bodyPr>
          <a:lstStyle/>
          <a:p>
            <a:r>
              <a:rPr lang="es-CO" dirty="0" smtClean="0"/>
              <a:t>Desde el punto de vista del modelo, el SMTP debe proporcionar </a:t>
            </a:r>
            <a:r>
              <a:rPr lang="es-CO" dirty="0" smtClean="0"/>
              <a:t>los elementos </a:t>
            </a:r>
            <a:r>
              <a:rPr lang="es-CO" dirty="0" smtClean="0"/>
              <a:t>necesarios para la transferencia de mensajes. Por ello, </a:t>
            </a:r>
            <a:r>
              <a:rPr lang="es-CO" dirty="0" smtClean="0"/>
              <a:t>se definen </a:t>
            </a:r>
            <a:r>
              <a:rPr lang="es-CO" dirty="0" smtClean="0"/>
              <a:t>los elementos siguientes</a:t>
            </a:r>
            <a:r>
              <a:rPr lang="es-CO" dirty="0" smtClean="0"/>
              <a:t>:</a:t>
            </a:r>
          </a:p>
          <a:p>
            <a:pPr>
              <a:buNone/>
            </a:pPr>
            <a:endParaRPr lang="es-CO" dirty="0" smtClean="0"/>
          </a:p>
          <a:p>
            <a:r>
              <a:rPr lang="es-CO" b="1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• Agente de usuario: </a:t>
            </a:r>
            <a:r>
              <a:rPr lang="es-CO" dirty="0" smtClean="0"/>
              <a:t>se encarga de introducir los mensajes en </a:t>
            </a:r>
            <a:r>
              <a:rPr lang="es-CO" dirty="0" smtClean="0"/>
              <a:t>el sistema </a:t>
            </a:r>
            <a:r>
              <a:rPr lang="es-CO" dirty="0" smtClean="0"/>
              <a:t>de correo SMTP</a:t>
            </a:r>
            <a:r>
              <a:rPr lang="es-CO" dirty="0" smtClean="0"/>
              <a:t>.</a:t>
            </a:r>
          </a:p>
          <a:p>
            <a:pPr>
              <a:buNone/>
            </a:pPr>
            <a:endParaRPr lang="es-CO" dirty="0" smtClean="0"/>
          </a:p>
          <a:p>
            <a:r>
              <a:rPr lang="es-CO" b="1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• Emisor SMTP: </a:t>
            </a:r>
            <a:r>
              <a:rPr lang="es-CO" dirty="0" smtClean="0"/>
              <a:t>se ocupa de realizar las conexiones y de </a:t>
            </a:r>
            <a:r>
              <a:rPr lang="es-CO" dirty="0" smtClean="0"/>
              <a:t>enviar mensajes </a:t>
            </a:r>
            <a:r>
              <a:rPr lang="es-CO" dirty="0" smtClean="0"/>
              <a:t>a receptores SMTP a partir de peticiones de los </a:t>
            </a:r>
            <a:r>
              <a:rPr lang="es-CO" dirty="0" smtClean="0"/>
              <a:t>usuarios. Generalmente</a:t>
            </a:r>
            <a:r>
              <a:rPr lang="es-CO" dirty="0" smtClean="0"/>
              <a:t>, cada emisor SMTP tiene asociada una cola </a:t>
            </a:r>
            <a:r>
              <a:rPr lang="es-CO" dirty="0" smtClean="0"/>
              <a:t>de mensajes</a:t>
            </a:r>
            <a:r>
              <a:rPr lang="es-CO" dirty="0" smtClean="0"/>
              <a:t>, en la que se almacenan los mensajes antes de ser </a:t>
            </a:r>
            <a:r>
              <a:rPr lang="es-CO" dirty="0" smtClean="0"/>
              <a:t>reenviados (siguiendo </a:t>
            </a:r>
            <a:r>
              <a:rPr lang="es-CO" dirty="0" smtClean="0"/>
              <a:t>la filosofía del almacenamiento y el reenvío).</a:t>
            </a:r>
          </a:p>
          <a:p>
            <a:r>
              <a:rPr lang="es-CO" b="1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• Receptor SMTP: </a:t>
            </a:r>
            <a:r>
              <a:rPr lang="es-CO" dirty="0" smtClean="0"/>
              <a:t>se encarga de recibir los mensajes. Si el </a:t>
            </a:r>
            <a:r>
              <a:rPr lang="es-CO" dirty="0" smtClean="0"/>
              <a:t>mensaje va </a:t>
            </a:r>
            <a:r>
              <a:rPr lang="es-CO" dirty="0" smtClean="0"/>
              <a:t>destinado a un usuario asociado al mismo sistema en que </a:t>
            </a:r>
            <a:r>
              <a:rPr lang="es-CO" dirty="0" smtClean="0"/>
              <a:t>se encuentra </a:t>
            </a:r>
            <a:r>
              <a:rPr lang="es-CO" dirty="0" smtClean="0"/>
              <a:t>el receptor SMTP, éste deposita el mensaje en el </a:t>
            </a:r>
            <a:r>
              <a:rPr lang="es-CO" dirty="0" smtClean="0"/>
              <a:t>buzón del </a:t>
            </a:r>
            <a:r>
              <a:rPr lang="es-CO" dirty="0" smtClean="0"/>
              <a:t>destinatario. En caso contrario, el receptor SMTP deposita </a:t>
            </a:r>
            <a:r>
              <a:rPr lang="es-CO" dirty="0" smtClean="0"/>
              <a:t>el mensaje </a:t>
            </a:r>
            <a:r>
              <a:rPr lang="es-CO" dirty="0" smtClean="0"/>
              <a:t>en la cola de mensajes del emisor SMTP asociado, </a:t>
            </a:r>
            <a:r>
              <a:rPr lang="es-CO" dirty="0" smtClean="0"/>
              <a:t>que lo </a:t>
            </a:r>
            <a:r>
              <a:rPr lang="es-CO" dirty="0" smtClean="0"/>
              <a:t>recupera y lo reenvía hacia el receptor SMTP de otra </a:t>
            </a:r>
            <a:r>
              <a:rPr lang="es-CO" dirty="0" smtClean="0"/>
              <a:t>oficina más </a:t>
            </a:r>
            <a:r>
              <a:rPr lang="es-CO" dirty="0" smtClean="0"/>
              <a:t>próxima al destinatario.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835292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rgbClr val="C00000"/>
                </a:solidFill>
              </a:rPr>
              <a:t>Direcciones de correo</a:t>
            </a:r>
            <a:endParaRPr lang="es-CO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257800"/>
          </a:xfrm>
        </p:spPr>
        <p:txBody>
          <a:bodyPr>
            <a:normAutofit lnSpcReduction="10000"/>
          </a:bodyPr>
          <a:lstStyle/>
          <a:p>
            <a:r>
              <a:rPr lang="es-CO" dirty="0" smtClean="0"/>
              <a:t>Para que el sistema de correo sea capaz de entregar un mensaje, </a:t>
            </a:r>
            <a:r>
              <a:rPr lang="es-CO" dirty="0" smtClean="0"/>
              <a:t>se precisa </a:t>
            </a:r>
            <a:r>
              <a:rPr lang="es-CO" dirty="0" smtClean="0"/>
              <a:t>algún mecanismo que permita definir direcciones para </a:t>
            </a:r>
            <a:r>
              <a:rPr lang="es-CO" dirty="0" smtClean="0"/>
              <a:t>los buzones </a:t>
            </a:r>
            <a:r>
              <a:rPr lang="es-CO" dirty="0" smtClean="0"/>
              <a:t>de los usuarios. En los protocolos Internet, la dirección </a:t>
            </a:r>
            <a:r>
              <a:rPr lang="es-CO" dirty="0" smtClean="0"/>
              <a:t>de buzón </a:t>
            </a:r>
            <a:r>
              <a:rPr lang="es-CO" dirty="0" smtClean="0"/>
              <a:t>está formada por una cadena que identifica a un </a:t>
            </a:r>
            <a:r>
              <a:rPr lang="es-CO" dirty="0" smtClean="0"/>
              <a:t>usuario (persona</a:t>
            </a:r>
            <a:r>
              <a:rPr lang="es-CO" dirty="0" smtClean="0"/>
              <a:t>, sistema o proceso) y una cadena que identifica el </a:t>
            </a:r>
            <a:r>
              <a:rPr lang="es-CO" dirty="0" smtClean="0"/>
              <a:t>sistema (dominio</a:t>
            </a:r>
            <a:r>
              <a:rPr lang="es-CO" dirty="0" smtClean="0"/>
              <a:t>) en que se encuentra el buzón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smtClean="0"/>
              <a:t>           dirección </a:t>
            </a:r>
            <a:r>
              <a:rPr lang="es-CO" dirty="0" smtClean="0"/>
              <a:t>= </a:t>
            </a:r>
            <a:r>
              <a:rPr lang="es-CO" i="1" dirty="0" err="1" smtClean="0"/>
              <a:t>usuario@dominio</a:t>
            </a:r>
            <a:endParaRPr lang="es-CO" i="1" dirty="0" smtClean="0"/>
          </a:p>
          <a:p>
            <a:pPr>
              <a:buNone/>
            </a:pPr>
            <a:r>
              <a:rPr lang="es-CO" i="1" dirty="0" smtClean="0"/>
              <a:t>          dominio </a:t>
            </a:r>
            <a:r>
              <a:rPr lang="es-CO" i="1" dirty="0" smtClean="0"/>
              <a:t>= subdominio*(.subdominio)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363272" cy="6264696"/>
          </a:xfrm>
        </p:spPr>
        <p:txBody>
          <a:bodyPr>
            <a:normAutofit fontScale="77500" lnSpcReduction="20000"/>
          </a:bodyPr>
          <a:lstStyle/>
          <a:p>
            <a:r>
              <a:rPr lang="es-CO" dirty="0" smtClean="0"/>
              <a:t>Con este tipo de direccionamiento electrónico, se tiene la </a:t>
            </a:r>
            <a:r>
              <a:rPr lang="es-CO" dirty="0" smtClean="0"/>
              <a:t>funcionalidad siguiente:</a:t>
            </a:r>
          </a:p>
          <a:p>
            <a:pPr>
              <a:buNone/>
            </a:pPr>
            <a:endParaRPr lang="es-CO" dirty="0" smtClean="0"/>
          </a:p>
          <a:p>
            <a:r>
              <a:rPr lang="es-CO" dirty="0" smtClean="0"/>
              <a:t>• El mensaje se envía al sistema identificado por el nombre de </a:t>
            </a:r>
            <a:r>
              <a:rPr lang="es-CO" dirty="0" smtClean="0"/>
              <a:t>dominio que </a:t>
            </a:r>
            <a:r>
              <a:rPr lang="es-CO" dirty="0" smtClean="0"/>
              <a:t>se encuentra en la dirección a la derecha del signo </a:t>
            </a:r>
            <a:r>
              <a:rPr lang="es-CO" dirty="0" smtClean="0"/>
              <a:t>@ (</a:t>
            </a:r>
            <a:r>
              <a:rPr lang="es-CO" dirty="0" smtClean="0"/>
              <a:t>es decir, dominio</a:t>
            </a:r>
            <a:r>
              <a:rPr lang="es-CO" dirty="0" smtClean="0"/>
              <a:t>).</a:t>
            </a:r>
          </a:p>
          <a:p>
            <a:pPr>
              <a:buNone/>
            </a:pPr>
            <a:endParaRPr lang="es-CO" dirty="0" smtClean="0"/>
          </a:p>
          <a:p>
            <a:r>
              <a:rPr lang="es-CO" dirty="0" smtClean="0"/>
              <a:t>• Una vez en el sistema, el mensaje se entrega al buzón del </a:t>
            </a:r>
            <a:r>
              <a:rPr lang="es-CO" dirty="0" smtClean="0"/>
              <a:t>usuario identificado </a:t>
            </a:r>
            <a:r>
              <a:rPr lang="es-CO" dirty="0" smtClean="0"/>
              <a:t>en la dirección a la izquierda del signo @ (es </a:t>
            </a:r>
            <a:r>
              <a:rPr lang="es-CO" dirty="0" smtClean="0"/>
              <a:t>decir, usuario).</a:t>
            </a:r>
          </a:p>
          <a:p>
            <a:pPr>
              <a:buNone/>
            </a:pPr>
            <a:endParaRPr lang="es-CO" dirty="0" smtClean="0"/>
          </a:p>
          <a:p>
            <a:r>
              <a:rPr lang="es-CO" dirty="0" smtClean="0"/>
              <a:t>• El SMTP proporciona también la posibilidad de definir listas </a:t>
            </a:r>
            <a:r>
              <a:rPr lang="es-CO" dirty="0" smtClean="0"/>
              <a:t>de correo</a:t>
            </a:r>
            <a:r>
              <a:rPr lang="es-CO" dirty="0" smtClean="0"/>
              <a:t>, que constituyen listas de destinatarios identificadas </a:t>
            </a:r>
            <a:r>
              <a:rPr lang="es-CO" dirty="0" smtClean="0"/>
              <a:t>por una </a:t>
            </a:r>
            <a:r>
              <a:rPr lang="es-CO" dirty="0" smtClean="0"/>
              <a:t>única dirección. Esta última es la que se utiliza para </a:t>
            </a:r>
            <a:r>
              <a:rPr lang="es-CO" dirty="0" smtClean="0"/>
              <a:t>enviar mensajes </a:t>
            </a:r>
            <a:r>
              <a:rPr lang="es-CO" dirty="0" smtClean="0"/>
              <a:t>a la lista, y el sistema SMTP se encarga de expandirla </a:t>
            </a:r>
            <a:r>
              <a:rPr lang="es-CO" dirty="0" smtClean="0"/>
              <a:t>y enviar </a:t>
            </a:r>
            <a:r>
              <a:rPr lang="es-CO" dirty="0" smtClean="0"/>
              <a:t>el mensaje a todos los usuarios que sean miembros de </a:t>
            </a:r>
            <a:r>
              <a:rPr lang="es-CO" dirty="0" smtClean="0"/>
              <a:t>la misma </a:t>
            </a:r>
            <a:r>
              <a:rPr lang="es-CO" dirty="0" smtClean="0"/>
              <a:t>en aquel momento. Este método permite la </a:t>
            </a:r>
            <a:r>
              <a:rPr lang="es-CO" dirty="0" smtClean="0"/>
              <a:t>modificación de </a:t>
            </a:r>
            <a:r>
              <a:rPr lang="es-CO" dirty="0" smtClean="0"/>
              <a:t>la lista sin necesidad de cambiar la dirección.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91</TotalTime>
  <Words>1332</Words>
  <Application>Microsoft Office PowerPoint</Application>
  <PresentationFormat>Presentación en pantalla (4:3)</PresentationFormat>
  <Paragraphs>76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Técnico</vt:lpstr>
      <vt:lpstr>Correo electrónico Internet</vt:lpstr>
      <vt:lpstr>Diapositiva 2</vt:lpstr>
      <vt:lpstr>Formato de los mensajes: el RFC 822</vt:lpstr>
      <vt:lpstr>Diapositiva 4</vt:lpstr>
      <vt:lpstr>El SMTP</vt:lpstr>
      <vt:lpstr>Modelo del SMTP</vt:lpstr>
      <vt:lpstr>Diapositiva 7</vt:lpstr>
      <vt:lpstr>Direcciones de correo</vt:lpstr>
      <vt:lpstr>Diapositiva 9</vt:lpstr>
      <vt:lpstr>Acceso simple a los buzones de correo: el POP3</vt:lpstr>
      <vt:lpstr>Modelo del POP3</vt:lpstr>
      <vt:lpstr>En la figura siguiente se presentan los elementos del modelo funcional del POP3 integrados en un sistema en el que se utiliza el SMTP para enviar el correo, y el POP3 para acceder a los buzones:</vt:lpstr>
      <vt:lpstr>Acceso complejo a los buzones de correo: el IMAP4rev1</vt:lpstr>
      <vt:lpstr>Modelo del IMAP4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Correo electrónico Internet</dc:title>
  <dc:creator>BRANDON</dc:creator>
  <cp:lastModifiedBy>BRANDON</cp:lastModifiedBy>
  <cp:revision>10</cp:revision>
  <dcterms:created xsi:type="dcterms:W3CDTF">2012-05-28T03:49:54Z</dcterms:created>
  <dcterms:modified xsi:type="dcterms:W3CDTF">2012-05-28T05:21:15Z</dcterms:modified>
</cp:coreProperties>
</file>